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57" r:id="rId3"/>
    <p:sldId id="259" r:id="rId4"/>
    <p:sldId id="274" r:id="rId5"/>
    <p:sldId id="258" r:id="rId6"/>
    <p:sldId id="261" r:id="rId7"/>
    <p:sldId id="262" r:id="rId8"/>
    <p:sldId id="264" r:id="rId9"/>
    <p:sldId id="270" r:id="rId10"/>
    <p:sldId id="265" r:id="rId11"/>
    <p:sldId id="268" r:id="rId12"/>
    <p:sldId id="269" r:id="rId13"/>
    <p:sldId id="266" r:id="rId14"/>
    <p:sldId id="267" r:id="rId15"/>
    <p:sldId id="273"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3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F68DE-28A6-408D-89E8-05A04E366571}" type="datetimeFigureOut">
              <a:rPr lang="en-IE" smtClean="0"/>
              <a:t>28/07/2022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4D37A8-9614-4FF4-9352-2F74663D312B}" type="slidenum">
              <a:rPr lang="en-IE" smtClean="0"/>
              <a:t>‹#›</a:t>
            </a:fld>
            <a:endParaRPr lang="en-IE"/>
          </a:p>
        </p:txBody>
      </p:sp>
    </p:spTree>
    <p:extLst>
      <p:ext uri="{BB962C8B-B14F-4D97-AF65-F5344CB8AC3E}">
        <p14:creationId xmlns:p14="http://schemas.microsoft.com/office/powerpoint/2010/main" val="189171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 But it has also embraced social</a:t>
            </a:r>
            <a:r>
              <a:rPr lang="en-IE" baseline="0" dirty="0" smtClean="0"/>
              <a:t> media and put it to the forefront of its communications… bringing the bog to phone, tablet, laptop and computer screens all over the world, and directly to the public. It’s Facebook profile grew to over 10,000 whilst its Twitter and Instagram also grew well. On Twitter, it has many “celebrity” fans, including Monty Don, and in communicating the message of bog restoration (the main aim of the project), it also communicates and comments on general peatland issues. On Twitter, despite having nearly 2k followers, some posts, like a Monty Don retweet in Jan 2018 got over 91K impressions. </a:t>
            </a:r>
            <a:endParaRPr lang="en-IE" dirty="0" smtClean="0"/>
          </a:p>
          <a:p>
            <a:endParaRPr lang="en-IE" dirty="0"/>
          </a:p>
        </p:txBody>
      </p:sp>
      <p:sp>
        <p:nvSpPr>
          <p:cNvPr id="4" name="Slide Number Placeholder 3"/>
          <p:cNvSpPr>
            <a:spLocks noGrp="1"/>
          </p:cNvSpPr>
          <p:nvPr>
            <p:ph type="sldNum" sz="quarter" idx="10"/>
          </p:nvPr>
        </p:nvSpPr>
        <p:spPr/>
        <p:txBody>
          <a:bodyPr/>
          <a:lstStyle/>
          <a:p>
            <a:fld id="{A72E5EDF-AD87-44E4-8525-03A4B1335073}" type="slidenum">
              <a:rPr lang="en-IE" smtClean="0"/>
              <a:t>2</a:t>
            </a:fld>
            <a:endParaRPr lang="en-IE"/>
          </a:p>
        </p:txBody>
      </p:sp>
    </p:spTree>
    <p:extLst>
      <p:ext uri="{BB962C8B-B14F-4D97-AF65-F5344CB8AC3E}">
        <p14:creationId xmlns:p14="http://schemas.microsoft.com/office/powerpoint/2010/main" val="316132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8DB8CE9E-8437-44F7-9AAB-C739AD4DE1FC}" type="datetimeFigureOut">
              <a:rPr lang="en-IE" smtClean="0"/>
              <a:t>28/07/2022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83785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DB8CE9E-8437-44F7-9AAB-C739AD4DE1FC}" type="datetimeFigureOut">
              <a:rPr lang="en-IE" smtClean="0"/>
              <a:t>28/07/2022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191321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DB8CE9E-8437-44F7-9AAB-C739AD4DE1FC}" type="datetimeFigureOut">
              <a:rPr lang="en-IE" smtClean="0"/>
              <a:t>28/07/2022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214603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DB8CE9E-8437-44F7-9AAB-C739AD4DE1FC}" type="datetimeFigureOut">
              <a:rPr lang="en-IE" smtClean="0"/>
              <a:t>28/07/2022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525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8CE9E-8437-44F7-9AAB-C739AD4DE1FC}" type="datetimeFigureOut">
              <a:rPr lang="en-IE" smtClean="0"/>
              <a:t>28/07/2022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254233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8DB8CE9E-8437-44F7-9AAB-C739AD4DE1FC}" type="datetimeFigureOut">
              <a:rPr lang="en-IE" smtClean="0"/>
              <a:t>28/07/2022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36525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8DB8CE9E-8437-44F7-9AAB-C739AD4DE1FC}" type="datetimeFigureOut">
              <a:rPr lang="en-IE" smtClean="0"/>
              <a:t>28/07/2022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41030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8DB8CE9E-8437-44F7-9AAB-C739AD4DE1FC}" type="datetimeFigureOut">
              <a:rPr lang="en-IE" smtClean="0"/>
              <a:t>28/07/2022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226195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8CE9E-8437-44F7-9AAB-C739AD4DE1FC}" type="datetimeFigureOut">
              <a:rPr lang="en-IE" smtClean="0"/>
              <a:t>28/07/2022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321035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8CE9E-8437-44F7-9AAB-C739AD4DE1FC}" type="datetimeFigureOut">
              <a:rPr lang="en-IE" smtClean="0"/>
              <a:t>28/07/2022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225301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8CE9E-8437-44F7-9AAB-C739AD4DE1FC}" type="datetimeFigureOut">
              <a:rPr lang="en-IE" smtClean="0"/>
              <a:t>28/07/2022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E1AEB5D-F7A0-4040-947D-E5C36EDCF3DF}" type="slidenum">
              <a:rPr lang="en-IE" smtClean="0"/>
              <a:t>‹#›</a:t>
            </a:fld>
            <a:endParaRPr lang="en-IE"/>
          </a:p>
        </p:txBody>
      </p:sp>
    </p:spTree>
    <p:extLst>
      <p:ext uri="{BB962C8B-B14F-4D97-AF65-F5344CB8AC3E}">
        <p14:creationId xmlns:p14="http://schemas.microsoft.com/office/powerpoint/2010/main" val="150490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8CE9E-8437-44F7-9AAB-C739AD4DE1FC}" type="datetimeFigureOut">
              <a:rPr lang="en-IE" smtClean="0"/>
              <a:t>28/07/2022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AEB5D-F7A0-4040-947D-E5C36EDCF3DF}" type="slidenum">
              <a:rPr lang="en-IE" smtClean="0"/>
              <a:t>‹#›</a:t>
            </a:fld>
            <a:endParaRPr lang="en-IE"/>
          </a:p>
        </p:txBody>
      </p:sp>
    </p:spTree>
    <p:extLst>
      <p:ext uri="{BB962C8B-B14F-4D97-AF65-F5344CB8AC3E}">
        <p14:creationId xmlns:p14="http://schemas.microsoft.com/office/powerpoint/2010/main" val="1368965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1143000"/>
          </a:xfrm>
        </p:spPr>
        <p:txBody>
          <a:bodyPr>
            <a:normAutofit fontScale="90000"/>
          </a:bodyPr>
          <a:lstStyle/>
          <a:p>
            <a:r>
              <a:rPr lang="en-IE" smtClean="0"/>
              <a:t>E1 </a:t>
            </a:r>
            <a:r>
              <a:rPr lang="en-IE" dirty="0" smtClean="0"/>
              <a:t>Social Media</a:t>
            </a:r>
            <a:br>
              <a:rPr lang="en-IE" dirty="0" smtClean="0"/>
            </a:br>
            <a:r>
              <a:rPr lang="en-IE" dirty="0"/>
              <a:t/>
            </a:r>
            <a:br>
              <a:rPr lang="en-IE" dirty="0"/>
            </a:br>
            <a:r>
              <a:rPr lang="en-IE" dirty="0" smtClean="0"/>
              <a:t>Sample Social Media &amp; Web screenshots and analytics</a:t>
            </a:r>
            <a:br>
              <a:rPr lang="en-IE" dirty="0" smtClean="0"/>
            </a:br>
            <a:r>
              <a:rPr lang="en-IE" dirty="0"/>
              <a:t/>
            </a:r>
            <a:br>
              <a:rPr lang="en-IE" dirty="0"/>
            </a:br>
            <a:endParaRPr lang="en-IE" dirty="0"/>
          </a:p>
        </p:txBody>
      </p:sp>
    </p:spTree>
    <p:extLst>
      <p:ext uri="{BB962C8B-B14F-4D97-AF65-F5344CB8AC3E}">
        <p14:creationId xmlns:p14="http://schemas.microsoft.com/office/powerpoint/2010/main" val="1790215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528" y="188640"/>
            <a:ext cx="7478908" cy="5262935"/>
          </a:xfrm>
          <a:prstGeom prst="rect">
            <a:avLst/>
          </a:prstGeom>
        </p:spPr>
      </p:pic>
      <p:sp>
        <p:nvSpPr>
          <p:cNvPr id="4" name="Rectangle 3"/>
          <p:cNvSpPr/>
          <p:nvPr/>
        </p:nvSpPr>
        <p:spPr>
          <a:xfrm>
            <a:off x="5580112" y="6021288"/>
            <a:ext cx="3240360" cy="369332"/>
          </a:xfrm>
          <a:prstGeom prst="rect">
            <a:avLst/>
          </a:prstGeom>
        </p:spPr>
        <p:txBody>
          <a:bodyPr wrap="square">
            <a:spAutoFit/>
          </a:bodyPr>
          <a:lstStyle/>
          <a:p>
            <a:r>
              <a:rPr lang="en-IE" dirty="0" smtClean="0"/>
              <a:t>Twitter overview May 2022</a:t>
            </a:r>
          </a:p>
        </p:txBody>
      </p:sp>
    </p:spTree>
    <p:extLst>
      <p:ext uri="{BB962C8B-B14F-4D97-AF65-F5344CB8AC3E}">
        <p14:creationId xmlns:p14="http://schemas.microsoft.com/office/powerpoint/2010/main" val="357846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188640"/>
            <a:ext cx="3424485" cy="1800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386" y="2504546"/>
            <a:ext cx="3432642" cy="18380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672" y="4770219"/>
            <a:ext cx="3434356" cy="197887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8570" y="188639"/>
            <a:ext cx="3168882" cy="180020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8570" y="2504546"/>
            <a:ext cx="3168881" cy="183272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5886" y="4770219"/>
            <a:ext cx="3271565" cy="1978870"/>
          </a:xfrm>
          <a:prstGeom prst="rect">
            <a:avLst/>
          </a:prstGeom>
        </p:spPr>
      </p:pic>
      <p:sp>
        <p:nvSpPr>
          <p:cNvPr id="9" name="TextBox 8"/>
          <p:cNvSpPr txBox="1"/>
          <p:nvPr/>
        </p:nvSpPr>
        <p:spPr>
          <a:xfrm>
            <a:off x="1698576" y="253930"/>
            <a:ext cx="864096" cy="369332"/>
          </a:xfrm>
          <a:prstGeom prst="rect">
            <a:avLst/>
          </a:prstGeom>
          <a:noFill/>
        </p:spPr>
        <p:txBody>
          <a:bodyPr wrap="square" rtlCol="0">
            <a:spAutoFit/>
          </a:bodyPr>
          <a:lstStyle/>
          <a:p>
            <a:pPr algn="ctr"/>
            <a:r>
              <a:rPr lang="en-IE" dirty="0" smtClean="0"/>
              <a:t>2017</a:t>
            </a:r>
            <a:endParaRPr lang="en-IE" dirty="0"/>
          </a:p>
        </p:txBody>
      </p:sp>
      <p:sp>
        <p:nvSpPr>
          <p:cNvPr id="10" name="TextBox 9"/>
          <p:cNvSpPr txBox="1"/>
          <p:nvPr/>
        </p:nvSpPr>
        <p:spPr>
          <a:xfrm>
            <a:off x="1691680" y="2636912"/>
            <a:ext cx="936104" cy="369332"/>
          </a:xfrm>
          <a:prstGeom prst="rect">
            <a:avLst/>
          </a:prstGeom>
          <a:noFill/>
        </p:spPr>
        <p:txBody>
          <a:bodyPr wrap="square" rtlCol="0">
            <a:spAutoFit/>
          </a:bodyPr>
          <a:lstStyle/>
          <a:p>
            <a:pPr algn="ctr"/>
            <a:r>
              <a:rPr lang="en-IE" dirty="0" smtClean="0"/>
              <a:t>2018</a:t>
            </a:r>
            <a:endParaRPr lang="en-IE" dirty="0"/>
          </a:p>
        </p:txBody>
      </p:sp>
      <p:sp>
        <p:nvSpPr>
          <p:cNvPr id="11" name="TextBox 10"/>
          <p:cNvSpPr txBox="1"/>
          <p:nvPr/>
        </p:nvSpPr>
        <p:spPr>
          <a:xfrm>
            <a:off x="1691680" y="4770219"/>
            <a:ext cx="936104" cy="369332"/>
          </a:xfrm>
          <a:prstGeom prst="rect">
            <a:avLst/>
          </a:prstGeom>
          <a:noFill/>
        </p:spPr>
        <p:txBody>
          <a:bodyPr wrap="square" rtlCol="0">
            <a:spAutoFit/>
          </a:bodyPr>
          <a:lstStyle/>
          <a:p>
            <a:pPr algn="ctr"/>
            <a:r>
              <a:rPr lang="en-IE" dirty="0" smtClean="0"/>
              <a:t>2019</a:t>
            </a:r>
            <a:endParaRPr lang="en-IE" dirty="0"/>
          </a:p>
        </p:txBody>
      </p:sp>
      <p:sp>
        <p:nvSpPr>
          <p:cNvPr id="15" name="TextBox 14"/>
          <p:cNvSpPr txBox="1"/>
          <p:nvPr/>
        </p:nvSpPr>
        <p:spPr>
          <a:xfrm>
            <a:off x="6156625" y="4852972"/>
            <a:ext cx="936104" cy="369332"/>
          </a:xfrm>
          <a:prstGeom prst="rect">
            <a:avLst/>
          </a:prstGeom>
          <a:noFill/>
        </p:spPr>
        <p:txBody>
          <a:bodyPr wrap="square" rtlCol="0">
            <a:spAutoFit/>
          </a:bodyPr>
          <a:lstStyle/>
          <a:p>
            <a:pPr algn="ctr"/>
            <a:r>
              <a:rPr lang="en-IE" dirty="0" smtClean="0"/>
              <a:t>2022</a:t>
            </a:r>
            <a:endParaRPr lang="en-IE" dirty="0"/>
          </a:p>
        </p:txBody>
      </p:sp>
      <p:sp>
        <p:nvSpPr>
          <p:cNvPr id="17" name="TextBox 16"/>
          <p:cNvSpPr txBox="1"/>
          <p:nvPr/>
        </p:nvSpPr>
        <p:spPr>
          <a:xfrm>
            <a:off x="6156625" y="2567566"/>
            <a:ext cx="936104" cy="369332"/>
          </a:xfrm>
          <a:prstGeom prst="rect">
            <a:avLst/>
          </a:prstGeom>
          <a:noFill/>
        </p:spPr>
        <p:txBody>
          <a:bodyPr wrap="square" rtlCol="0">
            <a:spAutoFit/>
          </a:bodyPr>
          <a:lstStyle/>
          <a:p>
            <a:pPr algn="ctr"/>
            <a:r>
              <a:rPr lang="en-IE" dirty="0" smtClean="0"/>
              <a:t>2021</a:t>
            </a:r>
            <a:endParaRPr lang="en-IE" dirty="0"/>
          </a:p>
        </p:txBody>
      </p:sp>
      <p:sp>
        <p:nvSpPr>
          <p:cNvPr id="19" name="TextBox 18"/>
          <p:cNvSpPr txBox="1"/>
          <p:nvPr/>
        </p:nvSpPr>
        <p:spPr>
          <a:xfrm>
            <a:off x="6103616" y="188639"/>
            <a:ext cx="936104" cy="646331"/>
          </a:xfrm>
          <a:prstGeom prst="rect">
            <a:avLst/>
          </a:prstGeom>
          <a:noFill/>
        </p:spPr>
        <p:txBody>
          <a:bodyPr wrap="square" rtlCol="0">
            <a:spAutoFit/>
          </a:bodyPr>
          <a:lstStyle/>
          <a:p>
            <a:pPr algn="ctr"/>
            <a:r>
              <a:rPr lang="en-IE" dirty="0" smtClean="0"/>
              <a:t>2020</a:t>
            </a:r>
          </a:p>
          <a:p>
            <a:pPr algn="ctr"/>
            <a:endParaRPr lang="en-IE" dirty="0"/>
          </a:p>
        </p:txBody>
      </p:sp>
      <p:sp>
        <p:nvSpPr>
          <p:cNvPr id="2" name="TextBox 1"/>
          <p:cNvSpPr txBox="1"/>
          <p:nvPr/>
        </p:nvSpPr>
        <p:spPr>
          <a:xfrm>
            <a:off x="1259632" y="2066799"/>
            <a:ext cx="6624736" cy="369332"/>
          </a:xfrm>
          <a:prstGeom prst="rect">
            <a:avLst/>
          </a:prstGeom>
          <a:noFill/>
        </p:spPr>
        <p:txBody>
          <a:bodyPr wrap="square" rtlCol="0">
            <a:spAutoFit/>
          </a:bodyPr>
          <a:lstStyle/>
          <a:p>
            <a:r>
              <a:rPr lang="en-IE" dirty="0" smtClean="0"/>
              <a:t>Yearly analysis of Twitter activity based on January each project year</a:t>
            </a:r>
            <a:endParaRPr lang="en-IE" dirty="0"/>
          </a:p>
        </p:txBody>
      </p:sp>
    </p:spTree>
    <p:extLst>
      <p:ext uri="{BB962C8B-B14F-4D97-AF65-F5344CB8AC3E}">
        <p14:creationId xmlns:p14="http://schemas.microsoft.com/office/powerpoint/2010/main" val="4241592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11256" y="5085184"/>
            <a:ext cx="2793192" cy="369332"/>
          </a:xfrm>
          <a:prstGeom prst="rect">
            <a:avLst/>
          </a:prstGeom>
        </p:spPr>
        <p:txBody>
          <a:bodyPr wrap="square">
            <a:spAutoFit/>
          </a:bodyPr>
          <a:lstStyle/>
          <a:p>
            <a:r>
              <a:rPr lang="en-IE" dirty="0" smtClean="0"/>
              <a:t>Twitter overview Apr 2021</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45240">
            <a:off x="273932" y="1219774"/>
            <a:ext cx="4685283" cy="466938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71567">
            <a:off x="4741541" y="1144157"/>
            <a:ext cx="4028068" cy="3405846"/>
          </a:xfrm>
          <a:prstGeom prst="rect">
            <a:avLst/>
          </a:prstGeom>
        </p:spPr>
      </p:pic>
    </p:spTree>
    <p:extLst>
      <p:ext uri="{BB962C8B-B14F-4D97-AF65-F5344CB8AC3E}">
        <p14:creationId xmlns:p14="http://schemas.microsoft.com/office/powerpoint/2010/main" val="4099016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14626">
            <a:off x="218824" y="390240"/>
            <a:ext cx="3469937" cy="2813815"/>
          </a:xfrm>
          <a:prstGeom prst="rect">
            <a:avLst/>
          </a:prstGeom>
        </p:spPr>
      </p:pic>
      <p:sp>
        <p:nvSpPr>
          <p:cNvPr id="3" name="Rectangle 2"/>
          <p:cNvSpPr/>
          <p:nvPr/>
        </p:nvSpPr>
        <p:spPr>
          <a:xfrm>
            <a:off x="6228184" y="3645024"/>
            <a:ext cx="2770182" cy="923330"/>
          </a:xfrm>
          <a:prstGeom prst="rect">
            <a:avLst/>
          </a:prstGeom>
        </p:spPr>
        <p:txBody>
          <a:bodyPr wrap="none">
            <a:spAutoFit/>
          </a:bodyPr>
          <a:lstStyle/>
          <a:p>
            <a:pPr algn="ctr"/>
            <a:r>
              <a:rPr lang="en-IE" dirty="0" smtClean="0"/>
              <a:t>Twitter overview Oct 2018, </a:t>
            </a:r>
          </a:p>
          <a:p>
            <a:pPr algn="ctr"/>
            <a:r>
              <a:rPr lang="en-IE" dirty="0" smtClean="0"/>
              <a:t>Apr 2021, Jun, 2021 </a:t>
            </a:r>
          </a:p>
          <a:p>
            <a:pPr algn="ctr"/>
            <a:r>
              <a:rPr lang="en-IE" dirty="0" smtClean="0"/>
              <a:t>&amp; Oct 2021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07497">
            <a:off x="3285122" y="626741"/>
            <a:ext cx="3139377" cy="25290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15699">
            <a:off x="362497" y="2996952"/>
            <a:ext cx="3182589" cy="25312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2366">
            <a:off x="2724534" y="3790842"/>
            <a:ext cx="3382093" cy="2681299"/>
          </a:xfrm>
          <a:prstGeom prst="rect">
            <a:avLst/>
          </a:prstGeom>
        </p:spPr>
      </p:pic>
    </p:spTree>
    <p:extLst>
      <p:ext uri="{BB962C8B-B14F-4D97-AF65-F5344CB8AC3E}">
        <p14:creationId xmlns:p14="http://schemas.microsoft.com/office/powerpoint/2010/main" val="168117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8" y="44624"/>
            <a:ext cx="9144000" cy="4680953"/>
          </a:xfrm>
          <a:prstGeom prst="rect">
            <a:avLst/>
          </a:prstGeom>
        </p:spPr>
      </p:pic>
      <p:sp>
        <p:nvSpPr>
          <p:cNvPr id="4" name="TextBox 3"/>
          <p:cNvSpPr txBox="1"/>
          <p:nvPr/>
        </p:nvSpPr>
        <p:spPr>
          <a:xfrm>
            <a:off x="5364088" y="5949280"/>
            <a:ext cx="3456384" cy="923330"/>
          </a:xfrm>
          <a:prstGeom prst="rect">
            <a:avLst/>
          </a:prstGeom>
          <a:noFill/>
        </p:spPr>
        <p:txBody>
          <a:bodyPr wrap="square" rtlCol="0">
            <a:spAutoFit/>
          </a:bodyPr>
          <a:lstStyle/>
          <a:p>
            <a:r>
              <a:rPr lang="en-IE" dirty="0" smtClean="0"/>
              <a:t>Twitter audience breakdown – no further update – removed from analytics Jan 2020</a:t>
            </a:r>
            <a:endParaRPr lang="en-IE" dirty="0"/>
          </a:p>
        </p:txBody>
      </p:sp>
    </p:spTree>
    <p:extLst>
      <p:ext uri="{BB962C8B-B14F-4D97-AF65-F5344CB8AC3E}">
        <p14:creationId xmlns:p14="http://schemas.microsoft.com/office/powerpoint/2010/main" val="3477684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54825"/>
            <a:ext cx="9144000" cy="514834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23972" y="3573016"/>
            <a:ext cx="1152128" cy="115212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23972" y="4797152"/>
            <a:ext cx="1169662" cy="845982"/>
          </a:xfrm>
          <a:prstGeom prst="rect">
            <a:avLst/>
          </a:prstGeom>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43542"/>
          <a:stretch/>
        </p:blipFill>
        <p:spPr bwMode="auto">
          <a:xfrm>
            <a:off x="1974850" y="-13098"/>
            <a:ext cx="5194300" cy="8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988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8939"/>
            <a:ext cx="9144000" cy="3740122"/>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3542"/>
          <a:stretch/>
        </p:blipFill>
        <p:spPr bwMode="auto">
          <a:xfrm>
            <a:off x="1907704" y="476672"/>
            <a:ext cx="5194300" cy="8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096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 y="44624"/>
            <a:ext cx="8969343" cy="37196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40" y="3570067"/>
            <a:ext cx="8460432" cy="3287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0174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8395" y="1870322"/>
            <a:ext cx="4427736" cy="2139047"/>
          </a:xfrm>
          <a:prstGeom prst="rect">
            <a:avLst/>
          </a:prstGeom>
          <a:noFill/>
        </p:spPr>
        <p:txBody>
          <a:bodyPr wrap="square">
            <a:spAutoFit/>
          </a:bodyPr>
          <a:lstStyle/>
          <a:p>
            <a:pPr>
              <a:defRPr/>
            </a:pPr>
            <a:r>
              <a:rPr lang="en-IE" sz="2800" b="1" dirty="0" smtClean="0">
                <a:solidFill>
                  <a:srgbClr val="262626"/>
                </a:solidFill>
                <a:latin typeface="Berlin Sans FB Demi" panose="020E0802020502020306" pitchFamily="34" charset="0"/>
                <a:ea typeface="Tahoma" panose="020B0604030504040204" pitchFamily="34" charset="0"/>
                <a:cs typeface="Tahoma" panose="020B0604030504040204" pitchFamily="34" charset="0"/>
              </a:rPr>
              <a:t>10,733 likes </a:t>
            </a:r>
          </a:p>
          <a:p>
            <a:pPr>
              <a:defRPr/>
            </a:pPr>
            <a:r>
              <a:rPr lang="en-IE" sz="2400" b="1" dirty="0" smtClean="0">
                <a:solidFill>
                  <a:srgbClr val="262626"/>
                </a:solidFill>
                <a:latin typeface="Berlin Sans FB Demi" panose="020E0802020502020306" pitchFamily="34" charset="0"/>
                <a:ea typeface="Tahoma" panose="020B0604030504040204" pitchFamily="34" charset="0"/>
                <a:cs typeface="Tahoma" panose="020B0604030504040204" pitchFamily="34" charset="0"/>
              </a:rPr>
              <a:t>(as of 31/03/22)</a:t>
            </a:r>
          </a:p>
          <a:p>
            <a:pPr>
              <a:defRPr/>
            </a:pPr>
            <a:endParaRPr lang="en-IE" sz="1100" b="1" dirty="0" smtClean="0">
              <a:solidFill>
                <a:srgbClr val="262626"/>
              </a:solidFill>
              <a:latin typeface="Berlin Sans FB Demi" panose="020E0802020502020306" pitchFamily="34" charset="0"/>
              <a:ea typeface="Tahoma" panose="020B0604030504040204" pitchFamily="34" charset="0"/>
              <a:cs typeface="Tahoma" panose="020B0604030504040204" pitchFamily="34" charset="0"/>
            </a:endParaRPr>
          </a:p>
          <a:p>
            <a:pPr>
              <a:defRPr/>
            </a:pPr>
            <a:r>
              <a:rPr lang="en-IE" dirty="0">
                <a:solidFill>
                  <a:srgbClr val="262626"/>
                </a:solidFill>
                <a:latin typeface="Berlin Sans FB Demi" panose="020E0802020502020306" pitchFamily="34" charset="0"/>
                <a:cs typeface="Arial" charset="0"/>
              </a:rPr>
              <a:t>	</a:t>
            </a:r>
          </a:p>
          <a:p>
            <a:pPr>
              <a:defRPr/>
            </a:pPr>
            <a:r>
              <a:rPr lang="en-IE" b="1" dirty="0">
                <a:solidFill>
                  <a:srgbClr val="262626"/>
                </a:solidFill>
                <a:cs typeface="Arial" charset="0"/>
              </a:rPr>
              <a:t>	</a:t>
            </a:r>
            <a:r>
              <a:rPr lang="en-IE" dirty="0">
                <a:solidFill>
                  <a:srgbClr val="262626"/>
                </a:solidFill>
                <a:cs typeface="Arial" charset="0"/>
              </a:rPr>
              <a:t>	</a:t>
            </a:r>
          </a:p>
          <a:p>
            <a:pPr>
              <a:defRPr/>
            </a:pPr>
            <a:r>
              <a:rPr lang="en-IE" sz="1600" b="1" dirty="0">
                <a:solidFill>
                  <a:srgbClr val="262626"/>
                </a:solidFill>
                <a:cs typeface="Arial" charset="0"/>
              </a:rPr>
              <a:t>	</a:t>
            </a:r>
            <a:r>
              <a:rPr lang="en-IE" sz="1600" dirty="0">
                <a:solidFill>
                  <a:srgbClr val="262626"/>
                </a:solidFill>
                <a:cs typeface="Arial" charset="0"/>
              </a:rPr>
              <a:t>		</a:t>
            </a:r>
          </a:p>
          <a:p>
            <a:pPr>
              <a:defRPr/>
            </a:pPr>
            <a:r>
              <a:rPr lang="en-IE" dirty="0">
                <a:solidFill>
                  <a:srgbClr val="262626"/>
                </a:solidFill>
                <a:cs typeface="Arial" charset="0"/>
              </a:rPr>
              <a:t>	</a:t>
            </a:r>
          </a:p>
        </p:txBody>
      </p:sp>
      <p:pic>
        <p:nvPicPr>
          <p:cNvPr id="204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76" y="1955063"/>
            <a:ext cx="739619" cy="73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430045" y="1955062"/>
            <a:ext cx="3744416" cy="1000274"/>
          </a:xfrm>
          <a:prstGeom prst="rect">
            <a:avLst/>
          </a:prstGeom>
          <a:effectLst>
            <a:outerShdw blurRad="50800" dist="38100" dir="8100000" algn="tr" rotWithShape="0">
              <a:prstClr val="black">
                <a:alpha val="40000"/>
              </a:prstClr>
            </a:outerShdw>
          </a:effectLst>
        </p:spPr>
        <p:txBody>
          <a:bodyPr wrap="square">
            <a:spAutoFit/>
          </a:bodyPr>
          <a:lstStyle/>
          <a:p>
            <a:pPr fontAlgn="base">
              <a:spcBef>
                <a:spcPct val="0"/>
              </a:spcBef>
              <a:spcAft>
                <a:spcPct val="0"/>
              </a:spcAft>
            </a:pPr>
            <a:r>
              <a:rPr lang="en-IE" sz="2400" dirty="0" smtClean="0">
                <a:solidFill>
                  <a:srgbClr val="262626"/>
                </a:solidFill>
                <a:latin typeface="Berlin Sans FB Demi" panose="020E0802020502020306" pitchFamily="34" charset="0"/>
                <a:cs typeface="Arial" charset="0"/>
              </a:rPr>
              <a:t>4,261 followers</a:t>
            </a:r>
          </a:p>
          <a:p>
            <a:pPr fontAlgn="base">
              <a:spcBef>
                <a:spcPct val="0"/>
              </a:spcBef>
              <a:spcAft>
                <a:spcPct val="0"/>
              </a:spcAft>
            </a:pPr>
            <a:r>
              <a:rPr lang="en-IE" sz="2400" dirty="0" smtClean="0">
                <a:solidFill>
                  <a:srgbClr val="262626"/>
                </a:solidFill>
                <a:latin typeface="Berlin Sans FB Demi" panose="020E0802020502020306" pitchFamily="34" charset="0"/>
                <a:cs typeface="Arial" charset="0"/>
              </a:rPr>
              <a:t>(as of 31/03/22) </a:t>
            </a:r>
            <a:endParaRPr lang="en-IE" sz="2400" dirty="0">
              <a:solidFill>
                <a:srgbClr val="262626"/>
              </a:solidFill>
              <a:latin typeface="Berlin Sans FB Demi" panose="020E0802020502020306" pitchFamily="34" charset="0"/>
              <a:cs typeface="Arial" charset="0"/>
            </a:endParaRPr>
          </a:p>
          <a:p>
            <a:pPr fontAlgn="base">
              <a:spcBef>
                <a:spcPct val="0"/>
              </a:spcBef>
              <a:spcAft>
                <a:spcPct val="0"/>
              </a:spcAft>
            </a:pPr>
            <a:endParaRPr lang="en-IE" sz="1100" dirty="0">
              <a:solidFill>
                <a:srgbClr val="262626"/>
              </a:solidFill>
              <a:latin typeface="Berlin Sans FB Demi" panose="020E0802020502020306" pitchFamily="34" charset="0"/>
              <a:cs typeface="Arial" charset="0"/>
            </a:endParaRPr>
          </a:p>
        </p:txBody>
      </p: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944" y="1955062"/>
            <a:ext cx="7381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28328"/>
            <a:ext cx="1184448" cy="118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5817" y="227708"/>
            <a:ext cx="4392488" cy="1218498"/>
          </a:xfrm>
          <a:prstGeom prst="rect">
            <a:avLst/>
          </a:prstGeom>
        </p:spPr>
      </p:pic>
      <p:pic>
        <p:nvPicPr>
          <p:cNvPr id="5" name="Picture 4"/>
          <p:cNvPicPr>
            <a:picLocks noChangeAspect="1"/>
          </p:cNvPicPr>
          <p:nvPr/>
        </p:nvPicPr>
        <p:blipFill>
          <a:blip r:embed="rId7"/>
          <a:stretch>
            <a:fillRect/>
          </a:stretch>
        </p:blipFill>
        <p:spPr>
          <a:xfrm>
            <a:off x="4923227" y="3182677"/>
            <a:ext cx="3776443" cy="2709123"/>
          </a:xfrm>
          <a:prstGeom prst="rect">
            <a:avLst/>
          </a:prstGeom>
          <a:effectLst>
            <a:innerShdw blurRad="114300">
              <a:prstClr val="black"/>
            </a:innerShdw>
            <a:softEdge rad="12700"/>
          </a:effectLst>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2870" t="2115" r="6553" b="39903"/>
          <a:stretch/>
        </p:blipFill>
        <p:spPr>
          <a:xfrm>
            <a:off x="228776" y="3182677"/>
            <a:ext cx="4281392" cy="2709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1046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6091036" cy="6858000"/>
          </a:xfrm>
          <a:prstGeom prst="rect">
            <a:avLst/>
          </a:prstGeom>
        </p:spPr>
      </p:pic>
      <p:sp>
        <p:nvSpPr>
          <p:cNvPr id="3" name="Rectangle 2"/>
          <p:cNvSpPr/>
          <p:nvPr/>
        </p:nvSpPr>
        <p:spPr>
          <a:xfrm>
            <a:off x="4067944" y="4437112"/>
            <a:ext cx="4572000" cy="1200329"/>
          </a:xfrm>
          <a:prstGeom prst="rect">
            <a:avLst/>
          </a:prstGeom>
        </p:spPr>
        <p:txBody>
          <a:bodyPr>
            <a:spAutoFit/>
          </a:bodyPr>
          <a:lstStyle/>
          <a:p>
            <a:r>
              <a:rPr lang="en-IE" dirty="0" smtClean="0"/>
              <a:t>Sample Facebook post 1 – January 16, 2019</a:t>
            </a:r>
          </a:p>
          <a:p>
            <a:endParaRPr lang="en-IE" dirty="0" smtClean="0"/>
          </a:p>
          <a:p>
            <a:r>
              <a:rPr lang="en-IE" dirty="0" smtClean="0"/>
              <a:t>Subject matter: asking followers to come up with slogans for new badge print-run </a:t>
            </a:r>
            <a:endParaRPr lang="en-IE" dirty="0"/>
          </a:p>
        </p:txBody>
      </p:sp>
    </p:spTree>
    <p:extLst>
      <p:ext uri="{BB962C8B-B14F-4D97-AF65-F5344CB8AC3E}">
        <p14:creationId xmlns:p14="http://schemas.microsoft.com/office/powerpoint/2010/main" val="185602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54160"/>
            <a:ext cx="6719664" cy="6196533"/>
          </a:xfrm>
          <a:prstGeom prst="rect">
            <a:avLst/>
          </a:prstGeom>
          <a:effectLst>
            <a:outerShdw blurRad="50800" dist="50800" dir="5400000" sx="3000" sy="3000" algn="ctr" rotWithShape="0">
              <a:schemeClr val="tx1">
                <a:lumMod val="50000"/>
                <a:lumOff val="50000"/>
              </a:schemeClr>
            </a:outerShdw>
          </a:effectLst>
        </p:spPr>
      </p:pic>
      <p:sp>
        <p:nvSpPr>
          <p:cNvPr id="3" name="TextBox 2"/>
          <p:cNvSpPr txBox="1"/>
          <p:nvPr/>
        </p:nvSpPr>
        <p:spPr>
          <a:xfrm>
            <a:off x="4427984" y="4437112"/>
            <a:ext cx="4392488" cy="1200329"/>
          </a:xfrm>
          <a:prstGeom prst="rect">
            <a:avLst/>
          </a:prstGeom>
          <a:noFill/>
        </p:spPr>
        <p:txBody>
          <a:bodyPr wrap="square" rtlCol="0">
            <a:spAutoFit/>
          </a:bodyPr>
          <a:lstStyle/>
          <a:p>
            <a:r>
              <a:rPr lang="en-IE" dirty="0" smtClean="0"/>
              <a:t>Sample Facebook post 2 – Jul 14, 2020</a:t>
            </a:r>
          </a:p>
          <a:p>
            <a:endParaRPr lang="en-IE" dirty="0" smtClean="0"/>
          </a:p>
          <a:p>
            <a:r>
              <a:rPr lang="en-IE" dirty="0" smtClean="0"/>
              <a:t>Subject matter: Community Media Promotion – RTE “Countrywide” broadcast</a:t>
            </a:r>
            <a:endParaRPr lang="en-IE" dirty="0"/>
          </a:p>
        </p:txBody>
      </p:sp>
    </p:spTree>
    <p:extLst>
      <p:ext uri="{BB962C8B-B14F-4D97-AF65-F5344CB8AC3E}">
        <p14:creationId xmlns:p14="http://schemas.microsoft.com/office/powerpoint/2010/main" val="345808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528" y="260648"/>
            <a:ext cx="6057340" cy="5688632"/>
          </a:xfrm>
          <a:prstGeom prst="rect">
            <a:avLst/>
          </a:prstGeom>
          <a:effectLst/>
        </p:spPr>
      </p:pic>
      <p:sp>
        <p:nvSpPr>
          <p:cNvPr id="4" name="TextBox 3"/>
          <p:cNvSpPr txBox="1"/>
          <p:nvPr/>
        </p:nvSpPr>
        <p:spPr>
          <a:xfrm>
            <a:off x="3995936" y="4437112"/>
            <a:ext cx="4392488" cy="923330"/>
          </a:xfrm>
          <a:prstGeom prst="rect">
            <a:avLst/>
          </a:prstGeom>
          <a:noFill/>
        </p:spPr>
        <p:txBody>
          <a:bodyPr wrap="square" rtlCol="0">
            <a:spAutoFit/>
          </a:bodyPr>
          <a:lstStyle/>
          <a:p>
            <a:r>
              <a:rPr lang="en-IE" dirty="0" smtClean="0"/>
              <a:t>Sample Facebook post 3 – March 26, 2021</a:t>
            </a:r>
          </a:p>
          <a:p>
            <a:endParaRPr lang="en-IE" dirty="0" smtClean="0"/>
          </a:p>
          <a:p>
            <a:r>
              <a:rPr lang="en-IE" dirty="0" smtClean="0"/>
              <a:t>Subject matter: ecology  surveying</a:t>
            </a:r>
            <a:endParaRPr lang="en-IE" dirty="0"/>
          </a:p>
        </p:txBody>
      </p:sp>
    </p:spTree>
    <p:extLst>
      <p:ext uri="{BB962C8B-B14F-4D97-AF65-F5344CB8AC3E}">
        <p14:creationId xmlns:p14="http://schemas.microsoft.com/office/powerpoint/2010/main" val="2558723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787" y="242343"/>
            <a:ext cx="7161087" cy="6427017"/>
          </a:xfrm>
          <a:prstGeom prst="rect">
            <a:avLst/>
          </a:prstGeom>
        </p:spPr>
      </p:pic>
      <p:sp>
        <p:nvSpPr>
          <p:cNvPr id="3" name="Rectangle 2"/>
          <p:cNvSpPr/>
          <p:nvPr/>
        </p:nvSpPr>
        <p:spPr>
          <a:xfrm>
            <a:off x="4716016" y="4437112"/>
            <a:ext cx="4572000" cy="923330"/>
          </a:xfrm>
          <a:prstGeom prst="rect">
            <a:avLst/>
          </a:prstGeom>
        </p:spPr>
        <p:txBody>
          <a:bodyPr>
            <a:spAutoFit/>
          </a:bodyPr>
          <a:lstStyle/>
          <a:p>
            <a:r>
              <a:rPr lang="en-IE" dirty="0" smtClean="0"/>
              <a:t>Sample Facebook post 4  –   March 9, 2022</a:t>
            </a:r>
          </a:p>
          <a:p>
            <a:endParaRPr lang="en-IE" dirty="0" smtClean="0"/>
          </a:p>
          <a:p>
            <a:r>
              <a:rPr lang="en-IE" dirty="0" smtClean="0"/>
              <a:t>Subject matter: Conference Site visit Day 2 </a:t>
            </a:r>
            <a:endParaRPr lang="en-IE" dirty="0"/>
          </a:p>
        </p:txBody>
      </p:sp>
    </p:spTree>
    <p:extLst>
      <p:ext uri="{BB962C8B-B14F-4D97-AF65-F5344CB8AC3E}">
        <p14:creationId xmlns:p14="http://schemas.microsoft.com/office/powerpoint/2010/main" val="3682961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72200" y="3244334"/>
            <a:ext cx="2699792" cy="646331"/>
          </a:xfrm>
          <a:prstGeom prst="rect">
            <a:avLst/>
          </a:prstGeom>
        </p:spPr>
        <p:txBody>
          <a:bodyPr wrap="square">
            <a:spAutoFit/>
          </a:bodyPr>
          <a:lstStyle/>
          <a:p>
            <a:r>
              <a:rPr lang="en-IE" dirty="0" smtClean="0"/>
              <a:t>Facebook audience profile as of May 2022</a:t>
            </a:r>
            <a:endParaRPr lang="en-IE" dirty="0"/>
          </a:p>
        </p:txBody>
      </p:sp>
      <p:pic>
        <p:nvPicPr>
          <p:cNvPr id="4" name="Picture 3"/>
          <p:cNvPicPr>
            <a:picLocks noChangeAspect="1"/>
          </p:cNvPicPr>
          <p:nvPr/>
        </p:nvPicPr>
        <p:blipFill>
          <a:blip r:embed="rId2"/>
          <a:stretch>
            <a:fillRect/>
          </a:stretch>
        </p:blipFill>
        <p:spPr>
          <a:xfrm>
            <a:off x="152619" y="510710"/>
            <a:ext cx="6069171" cy="5836580"/>
          </a:xfrm>
          <a:prstGeom prst="rect">
            <a:avLst/>
          </a:prstGeom>
        </p:spPr>
      </p:pic>
    </p:spTree>
    <p:extLst>
      <p:ext uri="{BB962C8B-B14F-4D97-AF65-F5344CB8AC3E}">
        <p14:creationId xmlns:p14="http://schemas.microsoft.com/office/powerpoint/2010/main" val="406427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3862" y="5949280"/>
            <a:ext cx="4742196" cy="369332"/>
          </a:xfrm>
          <a:prstGeom prst="rect">
            <a:avLst/>
          </a:prstGeom>
        </p:spPr>
        <p:txBody>
          <a:bodyPr wrap="none">
            <a:spAutoFit/>
          </a:bodyPr>
          <a:lstStyle/>
          <a:p>
            <a:r>
              <a:rPr lang="en-IE" dirty="0" smtClean="0"/>
              <a:t>Facebook audience time online – peak time 1pm</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32" y="594064"/>
            <a:ext cx="8739056" cy="5067184"/>
          </a:xfrm>
          <a:prstGeom prst="rect">
            <a:avLst/>
          </a:prstGeom>
        </p:spPr>
      </p:pic>
    </p:spTree>
    <p:extLst>
      <p:ext uri="{BB962C8B-B14F-4D97-AF65-F5344CB8AC3E}">
        <p14:creationId xmlns:p14="http://schemas.microsoft.com/office/powerpoint/2010/main" val="2450463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59" y="692696"/>
            <a:ext cx="7572092" cy="5400600"/>
          </a:xfrm>
          <a:prstGeom prst="rect">
            <a:avLst/>
          </a:prstGeom>
        </p:spPr>
      </p:pic>
      <p:sp>
        <p:nvSpPr>
          <p:cNvPr id="3" name="TextBox 2"/>
          <p:cNvSpPr txBox="1"/>
          <p:nvPr/>
        </p:nvSpPr>
        <p:spPr>
          <a:xfrm>
            <a:off x="755576" y="6165304"/>
            <a:ext cx="3816424" cy="400110"/>
          </a:xfrm>
          <a:prstGeom prst="rect">
            <a:avLst/>
          </a:prstGeom>
          <a:noFill/>
        </p:spPr>
        <p:txBody>
          <a:bodyPr wrap="square" rtlCol="0">
            <a:spAutoFit/>
          </a:bodyPr>
          <a:lstStyle/>
          <a:p>
            <a:r>
              <a:rPr lang="en-IE" sz="2000" dirty="0" smtClean="0"/>
              <a:t>Twitter screen grab 24</a:t>
            </a:r>
            <a:r>
              <a:rPr lang="en-IE" sz="2000" baseline="30000" dirty="0" smtClean="0"/>
              <a:t>th</a:t>
            </a:r>
            <a:r>
              <a:rPr lang="en-IE" sz="2000" dirty="0" smtClean="0"/>
              <a:t> May 2022</a:t>
            </a:r>
            <a:endParaRPr lang="en-IE" sz="2000" dirty="0"/>
          </a:p>
        </p:txBody>
      </p:sp>
    </p:spTree>
    <p:extLst>
      <p:ext uri="{BB962C8B-B14F-4D97-AF65-F5344CB8AC3E}">
        <p14:creationId xmlns:p14="http://schemas.microsoft.com/office/powerpoint/2010/main" val="3035358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289</Words>
  <Application>Microsoft Office PowerPoint</Application>
  <PresentationFormat>On-screen Show (4:3)</PresentationFormat>
  <Paragraphs>40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E1 Social Media  Sample Social Media &amp; Web screenshots and analytics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Ronan Casey</dc:creator>
  <cp:lastModifiedBy>Patrick McGurn</cp:lastModifiedBy>
  <cp:revision>23</cp:revision>
  <dcterms:created xsi:type="dcterms:W3CDTF">2019-03-04T12:33:42Z</dcterms:created>
  <dcterms:modified xsi:type="dcterms:W3CDTF">2022-07-28T07:40:52Z</dcterms:modified>
</cp:coreProperties>
</file>